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2" r:id="rId9"/>
    <p:sldId id="264" r:id="rId10"/>
    <p:sldId id="269" r:id="rId11"/>
    <p:sldId id="273" r:id="rId12"/>
    <p:sldId id="266" r:id="rId13"/>
    <p:sldId id="267" r:id="rId14"/>
    <p:sldId id="268" r:id="rId15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0F4"/>
    <a:srgbClr val="CDE0E8"/>
    <a:srgbClr val="A0A9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929F9F4-4A8F-4326-A1B4-22849713DDAB}" styleName="Estilo Escuro 1 - Ênfase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41" autoAdjust="0"/>
    <p:restoredTop sz="94624" autoAdjust="0"/>
  </p:normalViewPr>
  <p:slideViewPr>
    <p:cSldViewPr>
      <p:cViewPr varScale="1">
        <p:scale>
          <a:sx n="107" d="100"/>
          <a:sy n="107" d="100"/>
        </p:scale>
        <p:origin x="147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16E0B-16A8-4C03-9C9D-767EB4C5B101}" type="datetimeFigureOut">
              <a:rPr lang="pt-BR" smtClean="0"/>
              <a:pPr/>
              <a:t>24/09/2025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F0DB6-3F52-4F97-9561-D8A874358F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98C4B-E09E-41E0-8C75-2579B19297E9}" type="datetimeFigureOut">
              <a:rPr lang="pt-BR" smtClean="0"/>
              <a:pPr/>
              <a:t>24/09/2025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606" y="4715710"/>
            <a:ext cx="5438464" cy="4466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242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1098" y="9428242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38B2F-1F04-4F70-872E-CC8116624F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F218B3B-FA3E-402D-8728-7219DCA6B8E5}" type="datetimeFigureOut">
              <a:rPr lang="pt-BR" smtClean="0"/>
              <a:pPr>
                <a:defRPr/>
              </a:pPr>
              <a:t>24/09/2025</a:t>
            </a:fld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C703717-4907-4E14-9E79-0C70D5B5690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89F92B-6816-4797-B061-7DCE75BBC809}" type="datetimeFigureOut">
              <a:rPr lang="pt-BR" smtClean="0"/>
              <a:pPr>
                <a:defRPr/>
              </a:pPr>
              <a:t>24/09/2025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32991-258A-42B5-9263-D25EBCEEBA46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D38ADD-57D4-4E44-92BD-F107A0E08685}" type="datetimeFigureOut">
              <a:rPr lang="pt-BR" smtClean="0"/>
              <a:pPr>
                <a:defRPr/>
              </a:pPr>
              <a:t>24/09/2025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699824-8663-417C-944C-6096A57382AF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951B47-C1BD-4B09-AF3E-3AB4E171EAC8}" type="datetimeFigureOut">
              <a:rPr lang="pt-BR" smtClean="0"/>
              <a:pPr>
                <a:defRPr/>
              </a:pPr>
              <a:t>24/09/2025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EFE44-0A1D-4225-BD69-610C155D1B2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5CB80F-7D22-418B-8BD3-B2F5396BF501}" type="datetimeFigureOut">
              <a:rPr lang="pt-BR" smtClean="0"/>
              <a:pPr>
                <a:defRPr/>
              </a:pPr>
              <a:t>24/09/2025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C7AA71-C546-46E2-92F6-5957570BF94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86B192-9E45-4D9F-ACFD-D46182AAEC34}" type="datetimeFigureOut">
              <a:rPr lang="pt-BR" smtClean="0"/>
              <a:pPr>
                <a:defRPr/>
              </a:pPr>
              <a:t>24/09/2025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82417-4935-4CBB-9378-848F654EE37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50666E-1A0C-47EA-B2BC-4AC90DF103C3}" type="datetimeFigureOut">
              <a:rPr lang="pt-BR" smtClean="0"/>
              <a:pPr>
                <a:defRPr/>
              </a:pPr>
              <a:t>24/09/2025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39F77B-B8A0-4BF1-AFAF-587605FCCD2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3D7839-ABD4-4BC5-852E-27B9DD9A4477}" type="datetimeFigureOut">
              <a:rPr lang="pt-BR" smtClean="0"/>
              <a:pPr>
                <a:defRPr/>
              </a:pPr>
              <a:t>24/09/2025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6B919-C8A1-416C-B097-F6E0F8ABFE9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71EF89-9E4A-474C-A28D-3A2698C15295}" type="datetimeFigureOut">
              <a:rPr lang="pt-BR" smtClean="0"/>
              <a:pPr>
                <a:defRPr/>
              </a:pPr>
              <a:t>24/09/2025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510FC8-330B-454D-9F37-5A0F5D46332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>
              <a:defRPr/>
            </a:pPr>
            <a:fld id="{D7F0096E-35FE-4197-BBB1-87301350589F}" type="datetimeFigureOut">
              <a:rPr lang="pt-BR" smtClean="0"/>
              <a:pPr>
                <a:defRPr/>
              </a:pPr>
              <a:t>24/09/2025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328785-9BBE-4F76-B69B-FD517121E086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8D74A6E-8A32-4651-978F-F21AD88882A2}" type="datetimeFigureOut">
              <a:rPr lang="pt-BR" smtClean="0"/>
              <a:pPr>
                <a:defRPr/>
              </a:pPr>
              <a:t>24/09/2025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940723C-20D8-4374-AB97-7EEC4CEBEF7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824ACAC-3773-44C0-8EB1-CD51BCCC24D9}" type="datetimeFigureOut">
              <a:rPr lang="pt-BR" smtClean="0"/>
              <a:pPr>
                <a:defRPr/>
              </a:pPr>
              <a:t>24/09/2025</a:t>
            </a:fld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591FFD3-677E-44B2-B35E-20CF0563907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ctrTitle"/>
          </p:nvPr>
        </p:nvSpPr>
        <p:spPr>
          <a:xfrm>
            <a:off x="683568" y="2852936"/>
            <a:ext cx="7772400" cy="14700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pt-BR" sz="4400" b="1" dirty="0">
                <a:latin typeface="Candara" panose="020E0502030303020204" pitchFamily="34" charset="0"/>
                <a:cs typeface="Arial" charset="0"/>
              </a:rPr>
              <a:t>Relatório de Avaliação de Metas Fiscais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4348" y="5805264"/>
            <a:ext cx="8242228" cy="360040"/>
          </a:xfrm>
        </p:spPr>
        <p:txBody>
          <a:bodyPr rtlCol="0">
            <a:noAutofit/>
          </a:bodyPr>
          <a:lstStyle/>
          <a:p>
            <a:pPr lvl="0" eaLnBrk="1" fontAlgn="auto" hangingPunct="1">
              <a:spcAft>
                <a:spcPts val="0"/>
              </a:spcAft>
              <a:defRPr/>
            </a:pPr>
            <a:r>
              <a:rPr lang="pt-BR" sz="2800" b="1" dirty="0">
                <a:solidFill>
                  <a:schemeClr val="bg1">
                    <a:lumMod val="95000"/>
                  </a:schemeClr>
                </a:solidFill>
                <a:latin typeface="Candara" panose="020E0502030303020204" pitchFamily="34" charset="0"/>
                <a:cs typeface="Arial" pitchFamily="34" charset="0"/>
              </a:rPr>
              <a:t>Avaliação do Cumprimento das Metas Fiscais</a:t>
            </a:r>
          </a:p>
          <a:p>
            <a:pPr lvl="0" eaLnBrk="1" fontAlgn="auto" hangingPunct="1">
              <a:spcAft>
                <a:spcPts val="0"/>
              </a:spcAft>
              <a:defRPr/>
            </a:pPr>
            <a:r>
              <a:rPr lang="pt-BR" sz="2800" b="1" dirty="0">
                <a:solidFill>
                  <a:schemeClr val="bg1">
                    <a:lumMod val="95000"/>
                  </a:schemeClr>
                </a:solidFill>
                <a:latin typeface="Candara" panose="020E0502030303020204" pitchFamily="34" charset="0"/>
                <a:cs typeface="Arial" pitchFamily="34" charset="0"/>
              </a:rPr>
              <a:t> 2º Quadrimestre/2025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2800" b="1" dirty="0">
              <a:solidFill>
                <a:schemeClr val="tx1"/>
              </a:solidFill>
              <a:latin typeface="Candara" panose="020E0502030303020204" pitchFamily="34" charset="0"/>
              <a:cs typeface="Arial" pitchFamily="34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 bwMode="auto">
          <a:xfrm>
            <a:off x="1371600" y="4509120"/>
            <a:ext cx="640080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ndara" panose="020E0502030303020204" pitchFamily="34" charset="0"/>
                <a:cs typeface="Arial" pitchFamily="34" charset="0"/>
              </a:rPr>
              <a:t>Audiência Pública – 23/09/2025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cs typeface="Arial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A6C5799-1C88-3488-D98C-BA54B71C97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97426"/>
            <a:ext cx="3519338" cy="234641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6D8F114-CA26-7B20-3802-CE788BABFD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7114" y="756658"/>
            <a:ext cx="3519338" cy="122794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30597"/>
            <a:ext cx="9144000" cy="34607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i="1" dirty="0">
                <a:latin typeface="Candara" panose="020E0502030303020204" pitchFamily="34" charset="0"/>
              </a:rPr>
              <a:t>Principais investimentos realizados 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5EEC7BA6-4AB5-AE96-FB4F-99CC9B9502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3695158"/>
              </p:ext>
            </p:extLst>
          </p:nvPr>
        </p:nvGraphicFramePr>
        <p:xfrm>
          <a:off x="323527" y="692696"/>
          <a:ext cx="8496945" cy="4057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74861">
                  <a:extLst>
                    <a:ext uri="{9D8B030D-6E8A-4147-A177-3AD203B41FA5}">
                      <a16:colId xmlns:a16="http://schemas.microsoft.com/office/drawing/2014/main" val="3251421149"/>
                    </a:ext>
                  </a:extLst>
                </a:gridCol>
                <a:gridCol w="1507104">
                  <a:extLst>
                    <a:ext uri="{9D8B030D-6E8A-4147-A177-3AD203B41FA5}">
                      <a16:colId xmlns:a16="http://schemas.microsoft.com/office/drawing/2014/main" val="1951205787"/>
                    </a:ext>
                  </a:extLst>
                </a:gridCol>
                <a:gridCol w="1714980">
                  <a:extLst>
                    <a:ext uri="{9D8B030D-6E8A-4147-A177-3AD203B41FA5}">
                      <a16:colId xmlns:a16="http://schemas.microsoft.com/office/drawing/2014/main" val="1171876844"/>
                    </a:ext>
                  </a:extLst>
                </a:gridCol>
              </a:tblGrid>
              <a:tr h="38211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Investimento (executadas com o Orçamento de 2025)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 Liquidado 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Saldo a liquidar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893137"/>
                  </a:ext>
                </a:extLst>
              </a:tr>
              <a:tr h="38211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Telhado CRAS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R$ 133.973,72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 R$            2.876,60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4275630"/>
                  </a:ext>
                </a:extLst>
              </a:tr>
              <a:tr h="38211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Recapeamento Rua Felipe Michaelsen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R$ 199.434,12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6081800"/>
                  </a:ext>
                </a:extLst>
              </a:tr>
              <a:tr h="38211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Cercamento poço Ninho das Águias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R$ 18.637,35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5372077"/>
                  </a:ext>
                </a:extLst>
              </a:tr>
              <a:tr h="42941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Pavim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. do acesso ao Centro de Eventos (MINTUR)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R$ 796.535,33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 R$         48.453,98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1829470"/>
                  </a:ext>
                </a:extLst>
              </a:tr>
              <a:tr h="42941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Hidrantes em escolas municipais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R$ 19.120,04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 R$                         -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5906176"/>
                  </a:ext>
                </a:extLst>
              </a:tr>
              <a:tr h="42941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Construção do CRAS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R$ 51.906,89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 R$                         -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1106911"/>
                  </a:ext>
                </a:extLst>
              </a:tr>
              <a:tr h="42941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Projetos de licenciamento ambiental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R$ 52.000,00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 R$                         -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1279237"/>
                  </a:ext>
                </a:extLst>
              </a:tr>
              <a:tr h="42941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Veículos, máquinas e equipamentos rodoviários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R$ 4.649.600,00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 R$    3.146.470,00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310148"/>
                  </a:ext>
                </a:extLst>
              </a:tr>
              <a:tr h="38211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Equipamentos e móveis diversos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R$ 993.494,45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R$ 741.668,88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7918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6734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30597"/>
            <a:ext cx="9144000" cy="34607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i="1" dirty="0">
                <a:latin typeface="Candara" panose="020E0502030303020204" pitchFamily="34" charset="0"/>
              </a:rPr>
              <a:t>Principais investimentos realizados 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5EEC7BA6-4AB5-AE96-FB4F-99CC9B9502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4978662"/>
              </p:ext>
            </p:extLst>
          </p:nvPr>
        </p:nvGraphicFramePr>
        <p:xfrm>
          <a:off x="323527" y="692696"/>
          <a:ext cx="8496945" cy="31683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74861">
                  <a:extLst>
                    <a:ext uri="{9D8B030D-6E8A-4147-A177-3AD203B41FA5}">
                      <a16:colId xmlns:a16="http://schemas.microsoft.com/office/drawing/2014/main" val="3251421149"/>
                    </a:ext>
                  </a:extLst>
                </a:gridCol>
                <a:gridCol w="1507104">
                  <a:extLst>
                    <a:ext uri="{9D8B030D-6E8A-4147-A177-3AD203B41FA5}">
                      <a16:colId xmlns:a16="http://schemas.microsoft.com/office/drawing/2014/main" val="1951205787"/>
                    </a:ext>
                  </a:extLst>
                </a:gridCol>
                <a:gridCol w="1714980">
                  <a:extLst>
                    <a:ext uri="{9D8B030D-6E8A-4147-A177-3AD203B41FA5}">
                      <a16:colId xmlns:a16="http://schemas.microsoft.com/office/drawing/2014/main" val="1171876844"/>
                    </a:ext>
                  </a:extLst>
                </a:gridCol>
              </a:tblGrid>
              <a:tr h="437162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Investimento/Restos 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 Liquidado 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Saldo a liquidar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893137"/>
                  </a:ext>
                </a:extLst>
              </a:tr>
              <a:tr h="437162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Estrada Rio Caí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R$ 2.372.287,64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4275630"/>
                  </a:ext>
                </a:extLst>
              </a:tr>
              <a:tr h="437162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Recapeamento Rua Felipe Michaelsen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R$ 935.279,97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                          -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6081800"/>
                  </a:ext>
                </a:extLst>
              </a:tr>
              <a:tr h="437162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Construção do CRAS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R$ 310.868,73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R$ 295.635,58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5372077"/>
                  </a:ext>
                </a:extLst>
              </a:tr>
              <a:tr h="491271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Pav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. comunitário e manutenção de vias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R$ 98.452,03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1829470"/>
                  </a:ext>
                </a:extLst>
              </a:tr>
              <a:tr h="491271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Veículos, máquinas e equipamentos rodoviários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R$ 980.619,97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732105"/>
                  </a:ext>
                </a:extLst>
              </a:tr>
              <a:tr h="437162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Equipamentos e móveis diversos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R$ 526.433,33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7918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5029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30597"/>
            <a:ext cx="9144000" cy="34607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i="1" dirty="0">
                <a:latin typeface="Candara" panose="020E0502030303020204" pitchFamily="34" charset="0"/>
              </a:rPr>
              <a:t>3. Cumprimento dos limites constitucionais e fiscais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0FD04A19-774F-DFED-9CAB-E07C3F45E3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3338"/>
              </p:ext>
            </p:extLst>
          </p:nvPr>
        </p:nvGraphicFramePr>
        <p:xfrm>
          <a:off x="179512" y="620688"/>
          <a:ext cx="8722800" cy="3245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42800">
                  <a:extLst>
                    <a:ext uri="{9D8B030D-6E8A-4147-A177-3AD203B41FA5}">
                      <a16:colId xmlns:a16="http://schemas.microsoft.com/office/drawing/2014/main" val="709966776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10706401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60348181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79317882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1. Receita de impostos e transferências constitucionais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R$ 73.057.650,21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12007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Limite constitucional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Valor aplicado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Valor a ser aplicado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Percentual aplicado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4485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Total das despesas de MDE custeadas com recursos de impostos</a:t>
                      </a:r>
                      <a:endParaRPr lang="pt-BR" sz="1400" b="1" i="0" u="none" strike="noStrike" dirty="0">
                        <a:solidFill>
                          <a:srgbClr val="00206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R$ 9.062.583,71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extLst>
                  <a:ext uri="{0D108BD9-81ED-4DB2-BD59-A6C34878D82A}">
                    <a16:rowId xmlns:a16="http://schemas.microsoft.com/office/drawing/2014/main" val="385232404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Total das receitas transferidas ao FUNDEB</a:t>
                      </a:r>
                      <a:endParaRPr lang="pt-BR" sz="1400" b="1" i="0" u="none" strike="noStrike" dirty="0">
                        <a:solidFill>
                          <a:srgbClr val="00206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R$ 9.557.349,18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extLst>
                  <a:ext uri="{0D108BD9-81ED-4DB2-BD59-A6C34878D82A}">
                    <a16:rowId xmlns:a16="http://schemas.microsoft.com/office/drawing/2014/main" val="63820126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(-)Receitas do FUNDEB não utilizadas no exercício, superior a 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-R$ 3.865.075,95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extLst>
                  <a:ext uri="{0D108BD9-81ED-4DB2-BD59-A6C34878D82A}">
                    <a16:rowId xmlns:a16="http://schemas.microsoft.com/office/drawing/2014/main" val="310079978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(-) Cancelamento, no exercício, de restos a pagar inscritos com disponibilidade financeira de recursos de impostos vinculados ao ensino</a:t>
                      </a:r>
                    </a:p>
                  </a:txBody>
                  <a:tcPr marL="9199" marR="9199" marT="91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-R$ 21.362,51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extLst>
                  <a:ext uri="{0D108BD9-81ED-4DB2-BD59-A6C34878D82A}">
                    <a16:rowId xmlns:a16="http://schemas.microsoft.com/office/drawing/2014/main" val="2509597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2. (=) Gastos com MDE (Mínimo 25%)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R$ 14.733.494,43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R$ 18.264.412,55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20,17%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81536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3. Gastos com ASPS (Mínimo 15%)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R$ 17.043.625,86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R$ 10.707.956,28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23,88%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789051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ABC7ADE-0BD8-2507-D769-6D5AB8433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807610"/>
              </p:ext>
            </p:extLst>
          </p:nvPr>
        </p:nvGraphicFramePr>
        <p:xfrm>
          <a:off x="179512" y="4009902"/>
          <a:ext cx="8722800" cy="26320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42800">
                  <a:extLst>
                    <a:ext uri="{9D8B030D-6E8A-4147-A177-3AD203B41FA5}">
                      <a16:colId xmlns:a16="http://schemas.microsoft.com/office/drawing/2014/main" val="1429945885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466682307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1191421626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338286915"/>
                    </a:ext>
                  </a:extLst>
                </a:gridCol>
              </a:tblGrid>
              <a:tr h="4008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Demonstrativo do FUNDEB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Valor aplicado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Valor a ser aplicado</a:t>
                      </a:r>
                      <a:endParaRPr lang="pt-BR" sz="1400" b="1" i="0" u="none" strike="noStrike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Percentual aplicado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303629"/>
                  </a:ext>
                </a:extLst>
              </a:tr>
              <a:tr h="33106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1. Receita arrecadada</a:t>
                      </a:r>
                      <a:endParaRPr lang="pt-BR" sz="1400" b="1" i="0" u="none" strike="noStrike" dirty="0">
                        <a:solidFill>
                          <a:srgbClr val="00206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17.017.481,49</a:t>
                      </a:r>
                    </a:p>
                  </a:txBody>
                  <a:tcPr marL="9199" marR="9199" marT="9199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extLst>
                  <a:ext uri="{0D108BD9-81ED-4DB2-BD59-A6C34878D82A}">
                    <a16:rowId xmlns:a16="http://schemas.microsoft.com/office/drawing/2014/main" val="1890285736"/>
                  </a:ext>
                </a:extLst>
              </a:tr>
              <a:tr h="33106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2. Receita enviada ao FUNDEB</a:t>
                      </a:r>
                      <a:endParaRPr lang="pt-BR" sz="1400" b="1" i="0" u="none" strike="noStrike" dirty="0">
                        <a:solidFill>
                          <a:srgbClr val="00206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R$9.557.349,18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extLst>
                  <a:ext uri="{0D108BD9-81ED-4DB2-BD59-A6C34878D82A}">
                    <a16:rowId xmlns:a16="http://schemas.microsoft.com/office/drawing/2014/main" val="2657547795"/>
                  </a:ext>
                </a:extLst>
              </a:tr>
              <a:tr h="33106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3. Ganho com o FUNDEB (1-2)</a:t>
                      </a:r>
                      <a:endParaRPr lang="pt-BR" sz="1400" b="1" i="0" u="none" strike="noStrike" dirty="0">
                        <a:solidFill>
                          <a:srgbClr val="00206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R$ 7.460.132,31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extLst>
                  <a:ext uri="{0D108BD9-81ED-4DB2-BD59-A6C34878D82A}">
                    <a16:rowId xmlns:a16="http://schemas.microsoft.com/office/drawing/2014/main" val="710144772"/>
                  </a:ext>
                </a:extLst>
              </a:tr>
              <a:tr h="4008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4. Despesas com remuneração dos profissionais da educação básica</a:t>
                      </a:r>
                      <a:endParaRPr lang="pt-BR" sz="1400" b="1" i="0" u="none" strike="noStrike" dirty="0">
                        <a:solidFill>
                          <a:srgbClr val="00206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dirty="0">
                          <a:effectLst/>
                          <a:latin typeface="Candara" panose="020E0502030303020204" pitchFamily="34" charset="0"/>
                        </a:rPr>
                        <a:t>R$ 12.772.609,40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extLst>
                  <a:ext uri="{0D108BD9-81ED-4DB2-BD59-A6C34878D82A}">
                    <a16:rowId xmlns:a16="http://schemas.microsoft.com/office/drawing/2014/main" val="1181518176"/>
                  </a:ext>
                </a:extLst>
              </a:tr>
              <a:tr h="33106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5. Aplicação de superávit do FUNDEB</a:t>
                      </a:r>
                      <a:endParaRPr lang="pt-BR" sz="1400" b="1" i="0" u="none" strike="noStrike" dirty="0">
                        <a:solidFill>
                          <a:srgbClr val="00206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R$ 1.884.449,53</a:t>
                      </a:r>
                    </a:p>
                  </a:txBody>
                  <a:tcPr marL="9199" marR="9199" marT="9199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/>
                </a:tc>
                <a:extLst>
                  <a:ext uri="{0D108BD9-81ED-4DB2-BD59-A6C34878D82A}">
                    <a16:rowId xmlns:a16="http://schemas.microsoft.com/office/drawing/2014/main" val="3245775138"/>
                  </a:ext>
                </a:extLst>
              </a:tr>
              <a:tr h="40088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(=) Aplicação do FUNDEB na remuneração dos profissionais da educação básica - mínimo 70% (4+5)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R$ 10.888.109,87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R$ 11.912.237,04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63,98%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199" marR="9199" marT="9199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928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114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>
            <a:extLst>
              <a:ext uri="{FF2B5EF4-FFF2-40B4-BE49-F238E27FC236}">
                <a16:creationId xmlns:a16="http://schemas.microsoft.com/office/drawing/2014/main" id="{FCEB1885-BB13-1E26-AB4B-A80D66DF48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8208" y="1052736"/>
            <a:ext cx="8847584" cy="5400600"/>
          </a:xfrm>
        </p:spPr>
        <p:txBody>
          <a:bodyPr>
            <a:normAutofit/>
          </a:bodyPr>
          <a:lstStyle/>
          <a:p>
            <a:pPr marL="109728" indent="0" algn="ctr" eaLnBrk="1" hangingPunct="1">
              <a:lnSpc>
                <a:spcPct val="90000"/>
              </a:lnSpc>
              <a:buNone/>
            </a:pPr>
            <a:r>
              <a:rPr lang="pt-BR" altLang="pt-BR" sz="1800" b="1" dirty="0">
                <a:latin typeface="Candara" panose="020E0502030303020204" pitchFamily="34" charset="0"/>
              </a:rPr>
              <a:t>Conclusão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sz="1600" dirty="0">
                <a:latin typeface="Candara" panose="020E0502030303020204" pitchFamily="34" charset="0"/>
              </a:rPr>
              <a:t>A arrecadação total de receita foi superior a meta estimada para o período, observando-se que os principais resultados positivos, com excesso de arrecadação, se deu principalmente nas receitas tributárias, receitas de transferências e também nas receitas de capital, cujo ingresso de recursos, quando efetivado, possui destinação específica, não impactando o financiamento corrente do Município;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sz="1600" dirty="0">
                <a:latin typeface="Candara" panose="020E0502030303020204" pitchFamily="34" charset="0"/>
              </a:rPr>
              <a:t>A execução de despesas ficou abaixo do total fixado nas metas de desembolso;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sz="1600" dirty="0">
                <a:latin typeface="Candara" panose="020E0502030303020204" pitchFamily="34" charset="0"/>
              </a:rPr>
              <a:t>É permanente a preocupação da Administração em manter o montante dos gastos ao nível da arrecadação efetiva, com vistas a não comprometer as metas fiscais de resultado primário e  resultado nominal estabelecidos, bem como, o atendimento dos demais requisitos da Lei de Responsabilidade Fiscal. </a:t>
            </a:r>
          </a:p>
        </p:txBody>
      </p:sp>
    </p:spTree>
    <p:extLst>
      <p:ext uri="{BB962C8B-B14F-4D97-AF65-F5344CB8AC3E}">
        <p14:creationId xmlns:p14="http://schemas.microsoft.com/office/powerpoint/2010/main" val="2400731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B1821696-6ABD-D935-D8CB-85DB309840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764" y="764704"/>
            <a:ext cx="4248472" cy="2832542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1DDCFD9E-7011-E0BE-AE07-DE8417FE5D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852936"/>
            <a:ext cx="6048672" cy="21104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30597"/>
            <a:ext cx="8229600" cy="34607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i="1" dirty="0">
                <a:latin typeface="Candara" panose="020E0502030303020204" pitchFamily="34" charset="0"/>
              </a:rPr>
              <a:t>Aspectos avaliados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9DC43AA-06D1-5B88-9B55-DB0A0A503A7B}"/>
              </a:ext>
            </a:extLst>
          </p:cNvPr>
          <p:cNvSpPr txBox="1"/>
          <p:nvPr/>
        </p:nvSpPr>
        <p:spPr>
          <a:xfrm>
            <a:off x="611560" y="1113706"/>
            <a:ext cx="79928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Candara" panose="020E0502030303020204" pitchFamily="34" charset="0"/>
              </a:rPr>
              <a:t>I – Execução orçamentária e financeira</a:t>
            </a:r>
          </a:p>
          <a:p>
            <a:r>
              <a:rPr lang="pt-BR" sz="2800" dirty="0">
                <a:latin typeface="Candara" panose="020E0502030303020204" pitchFamily="34" charset="0"/>
              </a:rPr>
              <a:t>	1. Arrecadação das Receitas</a:t>
            </a:r>
          </a:p>
          <a:p>
            <a:r>
              <a:rPr lang="pt-BR" sz="2800" dirty="0">
                <a:latin typeface="Candara" panose="020E0502030303020204" pitchFamily="34" charset="0"/>
              </a:rPr>
              <a:t>	2. Execução das Despesas</a:t>
            </a:r>
          </a:p>
          <a:p>
            <a:r>
              <a:rPr lang="pt-BR" sz="2800" dirty="0">
                <a:latin typeface="Candara" panose="020E0502030303020204" pitchFamily="34" charset="0"/>
              </a:rPr>
              <a:t>	3. Cumprimento de limites constitucionais e 	     fiscais</a:t>
            </a:r>
          </a:p>
          <a:p>
            <a:r>
              <a:rPr lang="pt-BR" sz="2800" dirty="0">
                <a:latin typeface="Candara" panose="020E0502030303020204" pitchFamily="34" charset="0"/>
              </a:rPr>
              <a:t>		3.1 – Despesas com MDE e ASPS</a:t>
            </a:r>
          </a:p>
          <a:p>
            <a:r>
              <a:rPr lang="pt-BR" sz="2800" dirty="0">
                <a:latin typeface="Candara" panose="020E0502030303020204" pitchFamily="34" charset="0"/>
              </a:rPr>
              <a:t>		</a:t>
            </a:r>
          </a:p>
          <a:p>
            <a:endParaRPr lang="pt-BR" sz="2800" dirty="0">
              <a:latin typeface="Candara" panose="020E0502030303020204" pitchFamily="34" charset="0"/>
            </a:endParaRPr>
          </a:p>
          <a:p>
            <a:pPr algn="just"/>
            <a:r>
              <a:rPr lang="pt-BR" altLang="pt-BR" sz="2000" i="1" dirty="0">
                <a:latin typeface="Candara" panose="020E0502030303020204" pitchFamily="34" charset="0"/>
              </a:rPr>
              <a:t>Este relatório inclui os quesitos exigidos para  municípios com população inferior a 50.000 habitantes que optaram pela divulgação semestral dos anexos dos </a:t>
            </a:r>
            <a:r>
              <a:rPr lang="pt-BR" altLang="pt-BR" sz="2000" i="1" dirty="0" err="1">
                <a:latin typeface="Candara" panose="020E0502030303020204" pitchFamily="34" charset="0"/>
              </a:rPr>
              <a:t>arts</a:t>
            </a:r>
            <a:r>
              <a:rPr lang="pt-BR" altLang="pt-BR" sz="2000" i="1" dirty="0">
                <a:latin typeface="Candara" panose="020E0502030303020204" pitchFamily="34" charset="0"/>
              </a:rPr>
              <a:t> 53, 54 e 55 da LRF.</a:t>
            </a:r>
          </a:p>
          <a:p>
            <a:pPr algn="just"/>
            <a:endParaRPr lang="pt-BR" sz="2800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30597"/>
            <a:ext cx="8229600" cy="34607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i="1" dirty="0">
                <a:latin typeface="Candara" panose="020E0502030303020204" pitchFamily="34" charset="0"/>
              </a:rPr>
              <a:t>1. Arrecadação das Receitas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2F8F8751-CA18-BC3B-51B0-9333358B68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912543"/>
              </p:ext>
            </p:extLst>
          </p:nvPr>
        </p:nvGraphicFramePr>
        <p:xfrm>
          <a:off x="287016" y="585933"/>
          <a:ext cx="8856984" cy="60072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2167">
                  <a:extLst>
                    <a:ext uri="{9D8B030D-6E8A-4147-A177-3AD203B41FA5}">
                      <a16:colId xmlns:a16="http://schemas.microsoft.com/office/drawing/2014/main" val="496586072"/>
                    </a:ext>
                  </a:extLst>
                </a:gridCol>
                <a:gridCol w="1500535">
                  <a:extLst>
                    <a:ext uri="{9D8B030D-6E8A-4147-A177-3AD203B41FA5}">
                      <a16:colId xmlns:a16="http://schemas.microsoft.com/office/drawing/2014/main" val="2714170131"/>
                    </a:ext>
                  </a:extLst>
                </a:gridCol>
                <a:gridCol w="1467857">
                  <a:extLst>
                    <a:ext uri="{9D8B030D-6E8A-4147-A177-3AD203B41FA5}">
                      <a16:colId xmlns:a16="http://schemas.microsoft.com/office/drawing/2014/main" val="53148030"/>
                    </a:ext>
                  </a:extLst>
                </a:gridCol>
                <a:gridCol w="1533213">
                  <a:extLst>
                    <a:ext uri="{9D8B030D-6E8A-4147-A177-3AD203B41FA5}">
                      <a16:colId xmlns:a16="http://schemas.microsoft.com/office/drawing/2014/main" val="2688639535"/>
                    </a:ext>
                  </a:extLst>
                </a:gridCol>
                <a:gridCol w="1014805">
                  <a:extLst>
                    <a:ext uri="{9D8B030D-6E8A-4147-A177-3AD203B41FA5}">
                      <a16:colId xmlns:a16="http://schemas.microsoft.com/office/drawing/2014/main" val="2113954429"/>
                    </a:ext>
                  </a:extLst>
                </a:gridCol>
                <a:gridCol w="1268407">
                  <a:extLst>
                    <a:ext uri="{9D8B030D-6E8A-4147-A177-3AD203B41FA5}">
                      <a16:colId xmlns:a16="http://schemas.microsoft.com/office/drawing/2014/main" val="2938398954"/>
                    </a:ext>
                  </a:extLst>
                </a:gridCol>
              </a:tblGrid>
              <a:tr h="47096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Discriminação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Previsão Anual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Previsão para o período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Realizada no período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Realizado no período (%)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Excesso / Frustração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48400"/>
                  </a:ext>
                </a:extLst>
              </a:tr>
              <a:tr h="57189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1 – Receitas Correntes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R$ 144.997.200,00</a:t>
                      </a:r>
                      <a:endParaRPr lang="pt-BR" sz="1300" dirty="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R$ 96.261.974,00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R$ 104.850.992,31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8,92%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R$ 8.589.018,31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802009"/>
                  </a:ext>
                </a:extLst>
              </a:tr>
              <a:tr h="433549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Candara" panose="020E0502030303020204" pitchFamily="34" charset="0"/>
                        </a:rPr>
                        <a:t>Receita Tributária</a:t>
                      </a:r>
                      <a:endParaRPr lang="pt-BR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R$ 36.878.400,00</a:t>
                      </a:r>
                      <a:endParaRPr lang="pt-BR" sz="1300" dirty="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R$ 26.060.850,00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R$ 28.563.581,74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9,60%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R$ 2.502.731,74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708060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Candara" panose="020E0502030303020204" pitchFamily="34" charset="0"/>
                        </a:rPr>
                        <a:t>Receita de Contribuições</a:t>
                      </a:r>
                      <a:endParaRPr lang="pt-BR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R$ 2.634.500,00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R$ 1.714.000,00</a:t>
                      </a:r>
                      <a:endParaRPr lang="pt-BR" sz="1300" dirty="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R$ 1.839.268,72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7,31%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R$ 125.268,72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837076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u="none" strike="noStrike">
                          <a:solidFill>
                            <a:sysClr val="windowText" lastClr="000000"/>
                          </a:solidFill>
                          <a:effectLst/>
                          <a:latin typeface="Candara" panose="020E0502030303020204" pitchFamily="34" charset="0"/>
                        </a:rPr>
                        <a:t>Receita Patrimonial</a:t>
                      </a:r>
                      <a:endParaRPr lang="pt-BR" sz="1400" b="0" i="0" u="none" strike="noStrike">
                        <a:solidFill>
                          <a:sysClr val="windowText" lastClr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R$ 2.513.500,00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R$ 1.724.634,00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R$ 3.157.291,34</a:t>
                      </a:r>
                      <a:endParaRPr lang="pt-BR" sz="1300" dirty="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83,07%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R$ 1.432.657,34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308196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u="none" strike="noStrike">
                          <a:solidFill>
                            <a:sysClr val="windowText" lastClr="000000"/>
                          </a:solidFill>
                          <a:effectLst/>
                          <a:latin typeface="Candara" panose="020E0502030303020204" pitchFamily="34" charset="0"/>
                        </a:rPr>
                        <a:t>Receita de Serviços</a:t>
                      </a:r>
                      <a:endParaRPr lang="pt-BR" sz="1400" b="0" i="0" u="none" strike="noStrike">
                        <a:solidFill>
                          <a:sysClr val="windowText" lastClr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R$ 489.400,00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R$ 345.440,00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R$ 291.441,76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-15,63%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-R$ 53.998,24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150640"/>
                  </a:ext>
                </a:extLst>
              </a:tr>
              <a:tr h="496561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u="none" strike="noStrike">
                          <a:solidFill>
                            <a:sysClr val="windowText" lastClr="000000"/>
                          </a:solidFill>
                          <a:effectLst/>
                          <a:latin typeface="Candara" panose="020E0502030303020204" pitchFamily="34" charset="0"/>
                        </a:rPr>
                        <a:t>Transferências Correntes</a:t>
                      </a:r>
                      <a:endParaRPr lang="pt-BR" sz="1400" b="0" i="0" u="none" strike="noStrike">
                        <a:solidFill>
                          <a:sysClr val="windowText" lastClr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R$ 101.797.500,00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R$ 65.981.220,00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R$ 70.556.811,88</a:t>
                      </a:r>
                      <a:endParaRPr lang="pt-BR" sz="1300" dirty="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6,93%</a:t>
                      </a:r>
                      <a:endParaRPr lang="pt-BR" sz="1300" dirty="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R$ 4.575.591,88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166465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u="none" strike="noStrike">
                          <a:solidFill>
                            <a:sysClr val="windowText" lastClr="000000"/>
                          </a:solidFill>
                          <a:effectLst/>
                          <a:latin typeface="Candara" panose="020E0502030303020204" pitchFamily="34" charset="0"/>
                        </a:rPr>
                        <a:t>Outras Rec. Correntes</a:t>
                      </a:r>
                      <a:endParaRPr lang="pt-BR" sz="1400" b="0" i="0" u="none" strike="noStrike">
                        <a:solidFill>
                          <a:sysClr val="windowText" lastClr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R$ 683.900,00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R$ 435.830,00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R$ 442.596,87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1,55%</a:t>
                      </a:r>
                      <a:endParaRPr lang="pt-BR" sz="1300" dirty="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R$ 6.766,87</a:t>
                      </a:r>
                      <a:endParaRPr lang="pt-BR" sz="1300" dirty="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232141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2 – Receitas de Capital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R$ 2.800,00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R$ 1.816,00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R$ 4.953.952,95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300" dirty="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R$ 4.952.136,95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129047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Candara" panose="020E0502030303020204" pitchFamily="34" charset="0"/>
                        </a:rPr>
                        <a:t>Operações de Crédito</a:t>
                      </a:r>
                      <a:endParaRPr lang="pt-BR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R$ 0,00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R$ 0,00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R$ 1.982.446,99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300" dirty="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R$ 1.982.446,99</a:t>
                      </a: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366749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Candara" panose="020E0502030303020204" pitchFamily="34" charset="0"/>
                        </a:rPr>
                        <a:t>Alienação de Bens</a:t>
                      </a:r>
                    </a:p>
                  </a:txBody>
                  <a:tcPr marL="7793" marR="7793" marT="779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R$ 0,00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R$ 0,00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R$ 90.300,00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R$ 90.300,00</a:t>
                      </a: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342259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u="none" strike="noStrike" dirty="0" err="1">
                          <a:solidFill>
                            <a:sysClr val="windowText" lastClr="000000"/>
                          </a:solidFill>
                          <a:effectLst/>
                          <a:latin typeface="Candara" panose="020E0502030303020204" pitchFamily="34" charset="0"/>
                        </a:rPr>
                        <a:t>Transfer</a:t>
                      </a:r>
                      <a:r>
                        <a:rPr lang="pt-BR" sz="1400" b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Candara" panose="020E0502030303020204" pitchFamily="34" charset="0"/>
                        </a:rPr>
                        <a:t>. De Capital</a:t>
                      </a:r>
                      <a:endParaRPr lang="pt-BR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R$ 0,00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R$ 0,00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R$ 2.663.303,00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R$ 2.663.303,00</a:t>
                      </a: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432290"/>
                  </a:ext>
                </a:extLst>
              </a:tr>
              <a:tr h="33118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Candara" panose="020E0502030303020204" pitchFamily="34" charset="0"/>
                        </a:rPr>
                        <a:t>Outras Rec. De Capital</a:t>
                      </a:r>
                      <a:endParaRPr lang="pt-BR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R$ 2.800,00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R$ 1.816,00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R$ 217.902,96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11899,06%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R$ 216.086,96</a:t>
                      </a: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875528"/>
                  </a:ext>
                </a:extLst>
              </a:tr>
              <a:tr h="65647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Total da Receita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kern="12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R$ 145.000.000,00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R$ 96.263.790,00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R$ 109.804.945,26</a:t>
                      </a:r>
                      <a:endParaRPr lang="pt-BR" sz="1300" dirty="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14,07%</a:t>
                      </a:r>
                      <a:endParaRPr lang="pt-BR" sz="130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R$ 13.541.155,26</a:t>
                      </a:r>
                      <a:endParaRPr lang="pt-BR" sz="1300" dirty="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638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4206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30597"/>
            <a:ext cx="8229600" cy="34607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i="1" dirty="0">
                <a:latin typeface="Candara" panose="020E0502030303020204" pitchFamily="34" charset="0"/>
              </a:rPr>
              <a:t>Principais excessos e frustrações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2F8F8751-CA18-BC3B-51B0-9333358B68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015561"/>
              </p:ext>
            </p:extLst>
          </p:nvPr>
        </p:nvGraphicFramePr>
        <p:xfrm>
          <a:off x="179513" y="764704"/>
          <a:ext cx="8507287" cy="5328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7551">
                  <a:extLst>
                    <a:ext uri="{9D8B030D-6E8A-4147-A177-3AD203B41FA5}">
                      <a16:colId xmlns:a16="http://schemas.microsoft.com/office/drawing/2014/main" val="496586072"/>
                    </a:ext>
                  </a:extLst>
                </a:gridCol>
                <a:gridCol w="1918992">
                  <a:extLst>
                    <a:ext uri="{9D8B030D-6E8A-4147-A177-3AD203B41FA5}">
                      <a16:colId xmlns:a16="http://schemas.microsoft.com/office/drawing/2014/main" val="5314803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688639535"/>
                    </a:ext>
                  </a:extLst>
                </a:gridCol>
                <a:gridCol w="1738536">
                  <a:extLst>
                    <a:ext uri="{9D8B030D-6E8A-4147-A177-3AD203B41FA5}">
                      <a16:colId xmlns:a16="http://schemas.microsoft.com/office/drawing/2014/main" val="2938398954"/>
                    </a:ext>
                  </a:extLst>
                </a:gridCol>
              </a:tblGrid>
              <a:tr h="57601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Discriminação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Previsão para o período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Realizada no período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Excesso / Frustração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48400"/>
                  </a:ext>
                </a:extLst>
              </a:tr>
              <a:tr h="43210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Receita Tributária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R$ 24.458.840,00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R$ 27.132.467,18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R$ 2.673.627,18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8020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Taxa de Manejo de Resíduos Sólidos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R$ 2.094.700,00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R$ 3.103.570,19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R$ 1.008.870,19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70806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IRRF - trabalho e terceiros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R$ 2.201.600,00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R$ 2.725.688,71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R$ 524.088,71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83707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ISSQN – Principal 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R$ 6.831.100,00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R$ 7.278.200,99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R$ 447.100,99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2354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ITBI - Principal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R$ 2.826.000,00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R$ 3.217.232,09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R$ 391.232,09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16397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IPTU - Divida Ativa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R$ 860.300,00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R$ 1.134.064,40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R$ 273.764,40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16646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IPTU - Principal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R$ 8.836.190,00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R$ 9.027.448,41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R$ 191.258,41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75161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ISSQN – Dívida Ativa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R$ 121.050,00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R$ 216.993,67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R$ 95.943,67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13774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Taxa de Controle e Fiscalização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R$ 69.400,00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R$ 143.023,11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R$ 73.623,11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5276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Taxa de Compra de Indice Construtivo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R$ 274.300,00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R$ 34.779,86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</a:rPr>
                        <a:t>-R$ 239.520,14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88373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Taxa de Aprovação de Projetos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R$ 344.200,00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R$ 251.465,75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</a:rPr>
                        <a:t>-R$ 92.734,25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051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316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30597"/>
            <a:ext cx="8229600" cy="34607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i="1" dirty="0">
                <a:latin typeface="Candara" panose="020E0502030303020204" pitchFamily="34" charset="0"/>
              </a:rPr>
              <a:t>Principais excessos e frustrações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2F8F8751-CA18-BC3B-51B0-9333358B68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292253"/>
              </p:ext>
            </p:extLst>
          </p:nvPr>
        </p:nvGraphicFramePr>
        <p:xfrm>
          <a:off x="215516" y="620688"/>
          <a:ext cx="8712967" cy="47020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val="496586072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5314803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688639535"/>
                    </a:ext>
                  </a:extLst>
                </a:gridCol>
                <a:gridCol w="1584175">
                  <a:extLst>
                    <a:ext uri="{9D8B030D-6E8A-4147-A177-3AD203B41FA5}">
                      <a16:colId xmlns:a16="http://schemas.microsoft.com/office/drawing/2014/main" val="2938398954"/>
                    </a:ext>
                  </a:extLst>
                </a:gridCol>
              </a:tblGrid>
              <a:tr h="601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Discriminação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Previsão para o período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Realizada no período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Excesso / Frustração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48400"/>
                  </a:ext>
                </a:extLst>
              </a:tr>
              <a:tr h="585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Receita de Contribuições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R$ 1.714.000,00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R$ 1.839.268,72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R$ 125.268,72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802009"/>
                  </a:ext>
                </a:extLst>
              </a:tr>
              <a:tr h="58583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Contribuição para o Custeio do Serviço de Iluminação Pública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R$ 1.714.000,00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R$ 1.839.268,72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R$ 125.268,72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009503"/>
                  </a:ext>
                </a:extLst>
              </a:tr>
              <a:tr h="585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Receita Patrimonial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R$ 2.036.904,00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R$ 3.428.676,86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R$ 1.391.772,86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708060"/>
                  </a:ext>
                </a:extLst>
              </a:tr>
              <a:tr h="58583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Remuneração de depósitos bancários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R$ 1.724.634,00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R$ 3.157.291,34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R$ 1.432.657,34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308196"/>
                  </a:ext>
                </a:extLst>
              </a:tr>
              <a:tr h="58583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Concessões e Permissões</a:t>
                      </a:r>
                    </a:p>
                    <a:p>
                      <a:pPr algn="l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(estacionamento rotativo)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R$ 146.800,00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R$ 176.047,00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R$ 29.247,00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251370"/>
                  </a:ext>
                </a:extLst>
              </a:tr>
              <a:tr h="58583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Dividendos/Juros sobre Ações</a:t>
                      </a:r>
                    </a:p>
                    <a:p>
                      <a:pPr algn="l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(PETROBRAS)</a:t>
                      </a:r>
                    </a:p>
                    <a:p>
                      <a:pPr algn="l" fontAlgn="b"/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R$ 165.470,00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R$ 95.338,52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</a:rPr>
                        <a:t>-R$ 70.131,48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665194"/>
                  </a:ext>
                </a:extLst>
              </a:tr>
              <a:tr h="585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Receita Serviços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R$ 179.800,00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R$ 131.919,49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</a:rPr>
                        <a:t>R$ -47.880,51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303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3895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30597"/>
            <a:ext cx="8229600" cy="34607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i="1" dirty="0">
                <a:latin typeface="Candara" panose="020E0502030303020204" pitchFamily="34" charset="0"/>
              </a:rPr>
              <a:t>Principais excessos e frustrações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2F8F8751-CA18-BC3B-51B0-9333358B68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806766"/>
              </p:ext>
            </p:extLst>
          </p:nvPr>
        </p:nvGraphicFramePr>
        <p:xfrm>
          <a:off x="323528" y="980728"/>
          <a:ext cx="8604955" cy="5267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8332">
                  <a:extLst>
                    <a:ext uri="{9D8B030D-6E8A-4147-A177-3AD203B41FA5}">
                      <a16:colId xmlns:a16="http://schemas.microsoft.com/office/drawing/2014/main" val="496586072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5314803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688639535"/>
                    </a:ext>
                  </a:extLst>
                </a:gridCol>
                <a:gridCol w="1584175">
                  <a:extLst>
                    <a:ext uri="{9D8B030D-6E8A-4147-A177-3AD203B41FA5}">
                      <a16:colId xmlns:a16="http://schemas.microsoft.com/office/drawing/2014/main" val="2938398954"/>
                    </a:ext>
                  </a:extLst>
                </a:gridCol>
              </a:tblGrid>
              <a:tr h="60147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Discriminação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Previsão para o período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Realizada no período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Excesso / Frustração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48400"/>
                  </a:ext>
                </a:extLst>
              </a:tr>
              <a:tr h="565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Transferências Correntes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R$ 64.591.660,00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R$ 68.274.859,79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R$ 3.683.199,79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802009"/>
                  </a:ext>
                </a:extLst>
              </a:tr>
              <a:tr h="705531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Transferências da União para o SUS - </a:t>
                      </a:r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incremento e emendas – 2.075.040,00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R$ 6.330.000,00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R$ 8.286.737,13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R$ 1.956.737,13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70806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Transferências de Recursos do FUNDEB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R$ 15.272.000,00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R$ 16.642.351,21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R$ 1.370.351,21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30819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Cota-Parte do FPM - Cota Mensal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R$ 20.438.000,00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R$ 21.107.451,30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R$ 669.451,30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9234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Transferências do Estado para o SUS -</a:t>
                      </a:r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PIAPS</a:t>
                      </a: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, </a:t>
                      </a:r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Incent. Hosp e incremento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R$ 1.423.760,00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R$ 2.007.960,58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R$ 584.200,58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783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Cota-Parte do IPVA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R$ 3.811.000,00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4.265.901,15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R$ 454.901,15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16646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Outros convênios Estado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R$ 0,00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R$ 300.000,00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R$ 300.000,00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29176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Fundo Especial do Petróleo - FEP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R$ 392.600,00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R$ 505.051,74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R$ 112.451,74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458794"/>
                  </a:ext>
                </a:extLst>
              </a:tr>
              <a:tr h="586928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Convênio Estado- Transporte escolar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R$ 673.300,00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R$ 784.955,08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R$ 111.655,08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033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734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30597"/>
            <a:ext cx="8229600" cy="34607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i="1" dirty="0">
                <a:latin typeface="Candara" panose="020E0502030303020204" pitchFamily="34" charset="0"/>
              </a:rPr>
              <a:t>Principais excessos e frustrações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2F8F8751-CA18-BC3B-51B0-9333358B68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092632"/>
              </p:ext>
            </p:extLst>
          </p:nvPr>
        </p:nvGraphicFramePr>
        <p:xfrm>
          <a:off x="269522" y="908720"/>
          <a:ext cx="8604955" cy="4021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8332">
                  <a:extLst>
                    <a:ext uri="{9D8B030D-6E8A-4147-A177-3AD203B41FA5}">
                      <a16:colId xmlns:a16="http://schemas.microsoft.com/office/drawing/2014/main" val="496586072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5314803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688639535"/>
                    </a:ext>
                  </a:extLst>
                </a:gridCol>
                <a:gridCol w="1584175">
                  <a:extLst>
                    <a:ext uri="{9D8B030D-6E8A-4147-A177-3AD203B41FA5}">
                      <a16:colId xmlns:a16="http://schemas.microsoft.com/office/drawing/2014/main" val="2938398954"/>
                    </a:ext>
                  </a:extLst>
                </a:gridCol>
              </a:tblGrid>
              <a:tr h="60147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Discriminação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Previsão para o período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Realizada no período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Excesso / Frustração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48400"/>
                  </a:ext>
                </a:extLst>
              </a:tr>
              <a:tr h="565200">
                <a:tc>
                  <a:txBody>
                    <a:bodyPr/>
                    <a:lstStyle/>
                    <a:p>
                      <a:pPr algn="ctr" rtl="0" fontAlgn="ctr"/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802009"/>
                  </a:ext>
                </a:extLst>
              </a:tr>
              <a:tr h="6335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Cota-Parte do ICMS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R$ 14.284.000,00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R$ 12.703.176,61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</a:rPr>
                        <a:t>-R$ 1.580.823,39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708060"/>
                  </a:ext>
                </a:extLst>
              </a:tr>
              <a:tr h="56520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Cota-Parte do FPM - Cota Extra</a:t>
                      </a: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R$ 1.967.000,00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R$ 1.671.274,99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</a:rPr>
                        <a:t>-R$ 295.725,01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308196"/>
                  </a:ext>
                </a:extLst>
              </a:tr>
              <a:tr h="1090984">
                <a:tc>
                  <a:txBody>
                    <a:bodyPr/>
                    <a:lstStyle/>
                    <a:p>
                      <a:pPr algn="ctr" rtl="0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400" b="1" i="0" u="none" strike="noStrike" dirty="0">
                        <a:solidFill>
                          <a:srgbClr val="00B0F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78308"/>
                  </a:ext>
                </a:extLst>
              </a:tr>
              <a:tr h="565200">
                <a:tc>
                  <a:txBody>
                    <a:bodyPr/>
                    <a:lstStyle/>
                    <a:p>
                      <a:pPr algn="l" rtl="0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400" b="1" i="0" u="none" strike="noStrike" dirty="0">
                        <a:solidFill>
                          <a:srgbClr val="00B0F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166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2955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30597"/>
            <a:ext cx="8229600" cy="34607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i="1" dirty="0">
                <a:latin typeface="Candara" panose="020E0502030303020204" pitchFamily="34" charset="0"/>
              </a:rPr>
              <a:t>Principais excessos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2F8F8751-CA18-BC3B-51B0-9333358B68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139852"/>
              </p:ext>
            </p:extLst>
          </p:nvPr>
        </p:nvGraphicFramePr>
        <p:xfrm>
          <a:off x="260158" y="512150"/>
          <a:ext cx="8623683" cy="5467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4615">
                  <a:extLst>
                    <a:ext uri="{9D8B030D-6E8A-4147-A177-3AD203B41FA5}">
                      <a16:colId xmlns:a16="http://schemas.microsoft.com/office/drawing/2014/main" val="496586072"/>
                    </a:ext>
                  </a:extLst>
                </a:gridCol>
                <a:gridCol w="2066833">
                  <a:extLst>
                    <a:ext uri="{9D8B030D-6E8A-4147-A177-3AD203B41FA5}">
                      <a16:colId xmlns:a16="http://schemas.microsoft.com/office/drawing/2014/main" val="53148030"/>
                    </a:ext>
                  </a:extLst>
                </a:gridCol>
                <a:gridCol w="1924293">
                  <a:extLst>
                    <a:ext uri="{9D8B030D-6E8A-4147-A177-3AD203B41FA5}">
                      <a16:colId xmlns:a16="http://schemas.microsoft.com/office/drawing/2014/main" val="2688639535"/>
                    </a:ext>
                  </a:extLst>
                </a:gridCol>
                <a:gridCol w="1567942">
                  <a:extLst>
                    <a:ext uri="{9D8B030D-6E8A-4147-A177-3AD203B41FA5}">
                      <a16:colId xmlns:a16="http://schemas.microsoft.com/office/drawing/2014/main" val="2938398954"/>
                    </a:ext>
                  </a:extLst>
                </a:gridCol>
              </a:tblGrid>
              <a:tr h="628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Discriminação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Previsão para o período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Realizada no período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  <a:latin typeface="Candara" panose="020E0502030303020204" pitchFamily="34" charset="0"/>
                        </a:rPr>
                        <a:t>Excesso / Frustração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793" marR="7793" marT="7793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248400"/>
                  </a:ext>
                </a:extLst>
              </a:tr>
              <a:tr h="51497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Receitas de Capital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R$ 2.800,00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R$ 4.953.952,95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R$ 4.951.152,95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802009"/>
                  </a:ext>
                </a:extLst>
              </a:tr>
              <a:tr h="471441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Rendimentos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R$ 2.800,00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R$ 217.902,96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R$ 215.102,96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886898"/>
                  </a:ext>
                </a:extLst>
              </a:tr>
              <a:tr h="45112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Operações de crédito - Badesul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R$ 1.982.446,99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R$ 1.982.446,99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505922"/>
                  </a:ext>
                </a:extLst>
              </a:tr>
              <a:tr h="45112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Pavimenta RS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R$ 800.000,00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R$ 800.000,00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708060"/>
                  </a:ext>
                </a:extLst>
              </a:tr>
              <a:tr h="46278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Pavim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. do acesso ao Centro de Eventos (MINTUR)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R$ 767.341,00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R$ 767.341,00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837076"/>
                  </a:ext>
                </a:extLst>
              </a:tr>
              <a:tr h="51497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MDR Aquis.de máquinas e equipamentos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R$ 573.000,00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R$ 573.000,00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352837"/>
                  </a:ext>
                </a:extLst>
              </a:tr>
              <a:tr h="50249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Investimento SUS (União)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R$ 322.962,00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R$ 322.962,00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72479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Investimento SUS (Estado)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R$ 100.000,00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R$ 100.000,00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308196"/>
                  </a:ext>
                </a:extLst>
              </a:tr>
              <a:tr h="534372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Perfuração poço (Estado)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R$ 50.000,00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R$ 100.000,00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4969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Alienação de bens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R$ 90.300,00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B0F0"/>
                          </a:solidFill>
                          <a:effectLst/>
                          <a:latin typeface="Candara" panose="020E0502030303020204" pitchFamily="34" charset="0"/>
                        </a:rPr>
                        <a:t>R$ 90.300,00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734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875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30597"/>
            <a:ext cx="8229600" cy="34607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i="1" dirty="0">
                <a:latin typeface="Candara" panose="020E0502030303020204" pitchFamily="34" charset="0"/>
              </a:rPr>
              <a:t>2. Execução das despesas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AF0288C7-54C3-FF2E-AFC0-22EF32DD06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480616"/>
              </p:ext>
            </p:extLst>
          </p:nvPr>
        </p:nvGraphicFramePr>
        <p:xfrm>
          <a:off x="251520" y="585360"/>
          <a:ext cx="8712967" cy="514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98615">
                  <a:extLst>
                    <a:ext uri="{9D8B030D-6E8A-4147-A177-3AD203B41FA5}">
                      <a16:colId xmlns:a16="http://schemas.microsoft.com/office/drawing/2014/main" val="1708296527"/>
                    </a:ext>
                  </a:extLst>
                </a:gridCol>
                <a:gridCol w="1518526">
                  <a:extLst>
                    <a:ext uri="{9D8B030D-6E8A-4147-A177-3AD203B41FA5}">
                      <a16:colId xmlns:a16="http://schemas.microsoft.com/office/drawing/2014/main" val="1567578937"/>
                    </a:ext>
                  </a:extLst>
                </a:gridCol>
                <a:gridCol w="1518900">
                  <a:extLst>
                    <a:ext uri="{9D8B030D-6E8A-4147-A177-3AD203B41FA5}">
                      <a16:colId xmlns:a16="http://schemas.microsoft.com/office/drawing/2014/main" val="180849410"/>
                    </a:ext>
                  </a:extLst>
                </a:gridCol>
                <a:gridCol w="1518526">
                  <a:extLst>
                    <a:ext uri="{9D8B030D-6E8A-4147-A177-3AD203B41FA5}">
                      <a16:colId xmlns:a16="http://schemas.microsoft.com/office/drawing/2014/main" val="618556366"/>
                    </a:ext>
                  </a:extLst>
                </a:gridCol>
                <a:gridCol w="958400">
                  <a:extLst>
                    <a:ext uri="{9D8B030D-6E8A-4147-A177-3AD203B41FA5}">
                      <a16:colId xmlns:a16="http://schemas.microsoft.com/office/drawing/2014/main" val="812425567"/>
                    </a:ext>
                  </a:extLst>
                </a:gridCol>
              </a:tblGrid>
              <a:tr h="4680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Despesa Liquidada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11" marR="7611" marT="7611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Fixada anual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11" marR="7611" marT="7611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Fixada no Período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11" marR="7611" marT="7611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Executada no Período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11" marR="7611" marT="7611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%</a:t>
                      </a:r>
                      <a:endParaRPr lang="pt-BR" sz="1400" b="1" i="0" u="none" strike="noStrike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11" marR="7611" marT="7611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35254"/>
                  </a:ext>
                </a:extLst>
              </a:tr>
              <a:tr h="46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Real / </a:t>
                      </a:r>
                      <a:r>
                        <a:rPr lang="pt-BR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Progr</a:t>
                      </a:r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.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7611" marR="7611" marT="7611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07712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Despesas Correntes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R$ 141.189.555,19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R$ 93.840.619,00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R$ 84.343.719,41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</a:rPr>
                        <a:t>-10,12%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99606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  Pessoal e Encargos Sociais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R$ 68.255.070,00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R$ 46.676.413,00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R$ 40.285.951,85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</a:rPr>
                        <a:t>-13,69%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44628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  Juros e Encargos da Dívida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R$ 990.000,00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R$ 682.200,00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R$ 691.074,75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</a:rPr>
                        <a:t>1,30%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802729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  Outras Despesas Correntes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R$ 71.944.485,19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R$ 46.482.006,00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R$ 43.366.692,81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</a:rPr>
                        <a:t>-6,70%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845796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Despesas de Capital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R$ 2.334.716,35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R$ 1.004.200,00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R$ 9.427.515,74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</a:rPr>
                        <a:t>838,81%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99414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  Investimentos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R$ 1.174.116,35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R$ 189.500,00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R$ 7.598.958,74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</a:rPr>
                        <a:t>3910,00%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158091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  Amortização da Dívida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R$ 1.160.600,00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R$ 814.700,00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R$ 1.828.557,00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</a:rPr>
                        <a:t>124,45%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4318075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Reserva de Contingência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R$ 1.475.728,46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R$ 1.000,00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-100%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20644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Despesa Total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R$ 145.000.000,00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R$ 94.845.819,00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R$ 93.771.235,15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</a:rPr>
                        <a:t>-1,13%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424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072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16625</TotalTime>
  <Words>1635</Words>
  <Application>Microsoft Office PowerPoint</Application>
  <PresentationFormat>Apresentação na tela (4:3)</PresentationFormat>
  <Paragraphs>431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Candara</vt:lpstr>
      <vt:lpstr>Lucida Sans Unicode</vt:lpstr>
      <vt:lpstr>Verdana</vt:lpstr>
      <vt:lpstr>Wingdings 2</vt:lpstr>
      <vt:lpstr>Wingdings 3</vt:lpstr>
      <vt:lpstr>Concurso</vt:lpstr>
      <vt:lpstr>Relatório de Avaliação de Metas Fiscais</vt:lpstr>
      <vt:lpstr>Aspectos avaliados</vt:lpstr>
      <vt:lpstr>1. Arrecadação das Receitas</vt:lpstr>
      <vt:lpstr>Principais excessos e frustrações</vt:lpstr>
      <vt:lpstr>Principais excessos e frustrações</vt:lpstr>
      <vt:lpstr>Principais excessos e frustrações</vt:lpstr>
      <vt:lpstr>Principais excessos e frustrações</vt:lpstr>
      <vt:lpstr>Principais excessos</vt:lpstr>
      <vt:lpstr>2. Execução das despesas</vt:lpstr>
      <vt:lpstr>Principais investimentos realizados </vt:lpstr>
      <vt:lpstr>Principais investimentos realizados </vt:lpstr>
      <vt:lpstr>3. Cumprimento dos limites constitucionais e fiscais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 de Gestão Municipal de Saúde</dc:title>
  <dc:creator>janice</dc:creator>
  <cp:lastModifiedBy>Divania R. Lazzarotto Ferreira</cp:lastModifiedBy>
  <cp:revision>753</cp:revision>
  <cp:lastPrinted>2023-05-31T19:48:00Z</cp:lastPrinted>
  <dcterms:created xsi:type="dcterms:W3CDTF">2014-05-29T18:08:01Z</dcterms:created>
  <dcterms:modified xsi:type="dcterms:W3CDTF">2025-09-24T13:24:52Z</dcterms:modified>
</cp:coreProperties>
</file>